
<file path=[Content_Types].xml><?xml version="1.0" encoding="utf-8"?>
<Types xmlns="http://schemas.openxmlformats.org/package/2006/content-types">
  <Default Extension="tiff" ContentType="image/tiff"/>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1"/>
  </p:notesMasterIdLst>
  <p:sldIdLst>
    <p:sldId id="859" r:id="rId3"/>
    <p:sldId id="860" r:id="rId4"/>
    <p:sldId id="861" r:id="rId5"/>
    <p:sldId id="862" r:id="rId6"/>
    <p:sldId id="863" r:id="rId7"/>
    <p:sldId id="864" r:id="rId8"/>
    <p:sldId id="865" r:id="rId9"/>
    <p:sldId id="866" r:id="rId10"/>
  </p:sldIdLst>
  <p:sldSz cx="12190095"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8F6FD"/>
    <a:srgbClr val="39B97A"/>
    <a:srgbClr val="1EB26A"/>
    <a:srgbClr val="E3F2E7"/>
    <a:srgbClr val="FF0000"/>
    <a:srgbClr val="8DC369"/>
    <a:srgbClr val="009900"/>
    <a:srgbClr val="62812B"/>
    <a:srgbClr val="A0C83C"/>
    <a:srgbClr val="006C4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showGuides="1">
      <p:cViewPr varScale="1">
        <p:scale>
          <a:sx n="82" d="100"/>
          <a:sy n="82" d="100"/>
        </p:scale>
        <p:origin x="648" y="8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 Type="http://schemas.openxmlformats.org/officeDocument/2006/relationships/theme" Target="theme/theme1.xml"/><Relationship Id="rId14" Type="http://schemas.openxmlformats.org/officeDocument/2006/relationships/tableStyles" Target="tableStyles.xml"/><Relationship Id="rId13" Type="http://schemas.openxmlformats.org/officeDocument/2006/relationships/viewProps" Target="viewProps.xml"/><Relationship Id="rId12" Type="http://schemas.openxmlformats.org/officeDocument/2006/relationships/presProps" Target="presProps.xml"/><Relationship Id="rId11" Type="http://schemas.openxmlformats.org/officeDocument/2006/relationships/notesMaster" Target="notesMasters/notesMaster1.xml"/><Relationship Id="rId10" Type="http://schemas.openxmlformats.org/officeDocument/2006/relationships/slide" Target="slides/slide8.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endParaRPr lang="zh-CN" altLang="en-US" noProof="0"/>
          </a:p>
          <a:p>
            <a:pPr lvl="1"/>
            <a:r>
              <a:rPr lang="zh-CN" altLang="en-US" noProof="0"/>
              <a:t>第二级</a:t>
            </a:r>
            <a:endParaRPr lang="zh-CN" altLang="en-US" noProof="0"/>
          </a:p>
          <a:p>
            <a:pPr lvl="2"/>
            <a:r>
              <a:rPr lang="zh-CN" altLang="en-US" noProof="0"/>
              <a:t>第三级</a:t>
            </a:r>
            <a:endParaRPr lang="zh-CN" altLang="en-US" noProof="0"/>
          </a:p>
          <a:p>
            <a:pPr lvl="3"/>
            <a:r>
              <a:rPr lang="zh-CN" altLang="en-US" noProof="0"/>
              <a:t>第四级</a:t>
            </a:r>
            <a:endParaRPr lang="zh-CN" altLang="en-US" noProof="0"/>
          </a:p>
          <a:p>
            <a:pPr lvl="4"/>
            <a:r>
              <a:rPr lang="zh-CN" altLang="en-US" noProof="0"/>
              <a:t>第五级</a:t>
            </a:r>
            <a:endParaRPr lang="zh-CN" altLang="en-US" noProof="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5160"/>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endParaRPr lang="zh-CN" altLang="en-US" dirty="0"/>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 英语完形填空与阅读理解 九年级</a:t>
            </a:r>
            <a:r>
              <a:rPr lang="en-US" altLang="zh-CN" sz="2000" dirty="0" smtClean="0">
                <a:solidFill>
                  <a:prstClr val="black"/>
                </a:solidFill>
                <a:latin typeface="楷体" panose="02010609060101010101" pitchFamily="49" charset="-122"/>
                <a:ea typeface="楷体" panose="02010609060101010101" pitchFamily="49" charset="-122"/>
              </a:rPr>
              <a:t>+</a:t>
            </a:r>
            <a:r>
              <a:rPr lang="zh-CN" altLang="en-US" sz="2000" dirty="0" smtClean="0">
                <a:solidFill>
                  <a:prstClr val="black"/>
                </a:solidFill>
                <a:latin typeface="楷体" panose="02010609060101010101" pitchFamily="49" charset="-122"/>
                <a:ea typeface="楷体" panose="02010609060101010101" pitchFamily="49" charset="-122"/>
              </a:rPr>
              <a:t>中考</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endParaRPr lang="zh-CN" altLang="en-US" smtClean="0"/>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3.png"/><Relationship Id="rId1"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27107"/>
            <a:ext cx="11523345" cy="1338828"/>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第三部分  提优冲刺篇</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23251"/>
            <a:ext cx="11523345" cy="1200329"/>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冲刺</a:t>
            </a:r>
            <a:r>
              <a:rPr lang="zh-CN" altLang="en-US" sz="4800" b="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训练  </a:t>
            </a:r>
            <a:r>
              <a:rPr lang="en-US" altLang="zh-CN" sz="4800" b="0" dirty="0" smtClean="0">
                <a:solidFill>
                  <a:srgbClr val="000000"/>
                </a:solidFill>
                <a:latin typeface="+mj-lt"/>
                <a:ea typeface="微软雅黑" panose="020B0503020204020204" pitchFamily="34" charset="-122"/>
                <a:cs typeface="微软雅黑" panose="020B0503020204020204" pitchFamily="34" charset="-122"/>
              </a:rPr>
              <a:t>2</a:t>
            </a:r>
            <a:endParaRPr lang="zh-CN" altLang="en-US" sz="4800" b="0" dirty="0">
              <a:solidFill>
                <a:srgbClr val="000000"/>
              </a:solidFill>
              <a:latin typeface="+mj-lt"/>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742762"/>
            <a:ext cx="11485848" cy="1754326"/>
          </a:xfrm>
        </p:spPr>
        <p:txBody>
          <a:bodyPr/>
          <a:lstStyle/>
          <a:p>
            <a:r>
              <a:rPr lang="en-US" altLang="zh-CN" b="1" dirty="0" smtClean="0">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latin typeface="Times New Roman" panose="02020603050405020304" pitchFamily="18" charset="0"/>
                <a:ea typeface="楷体" panose="02010609060101010101" pitchFamily="49" charset="-122"/>
                <a:cs typeface="Times New Roman" panose="02020603050405020304" pitchFamily="18" charset="0"/>
              </a:rPr>
              <a:t>本文</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主要介绍了厦门华侨中学的学生们参加了一项绘制校园地图并用英语介绍的比赛活动</a:t>
            </a:r>
            <a:r>
              <a:rPr lang="zh-CN" altLang="zh-CN"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通过团队合作和创新方式完成任务</a:t>
            </a:r>
            <a:r>
              <a:rPr lang="zh-CN" altLang="zh-CN"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增进了对学校的了解和归属感。</a:t>
            </a:r>
            <a:endParaRPr lang="zh-CN" altLang="en-US" dirty="0"/>
          </a:p>
        </p:txBody>
      </p:sp>
      <p:pic>
        <p:nvPicPr>
          <p:cNvPr id="3" name="语篇导航-DA.eps" descr="id:2147486385;FounderCES"/>
          <p:cNvPicPr/>
          <p:nvPr/>
        </p:nvPicPr>
        <p:blipFill>
          <a:blip r:embed="rId1"/>
          <a:stretch>
            <a:fillRect/>
          </a:stretch>
        </p:blipFill>
        <p:spPr>
          <a:xfrm>
            <a:off x="577736" y="2816869"/>
            <a:ext cx="1917070" cy="468115"/>
          </a:xfrm>
          <a:prstGeom prst="rect">
            <a:avLst/>
          </a:prstGeom>
        </p:spPr>
      </p:pic>
      <p:pic>
        <p:nvPicPr>
          <p:cNvPr id="5" name="图片 4"/>
          <p:cNvPicPr>
            <a:picLocks noChangeAspect="1"/>
          </p:cNvPicPr>
          <p:nvPr/>
        </p:nvPicPr>
        <p:blipFill>
          <a:blip r:embed="rId2"/>
          <a:stretch>
            <a:fillRect/>
          </a:stretch>
        </p:blipFill>
        <p:spPr>
          <a:xfrm>
            <a:off x="702462" y="1268760"/>
            <a:ext cx="10785488" cy="1376413"/>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08941"/>
            <a:ext cx="11485848" cy="4523105"/>
          </a:xfrm>
        </p:spPr>
        <p:txBody>
          <a:bodyPr/>
          <a:lstStyle/>
          <a:p>
            <a:pPr indent="609600"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Last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term,students</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Xiamen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Huaqiao</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Middle School in Fujian took part in a competition to introduce their school. In this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activity, they</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were asked to draw maps of the school and write about it in English. This made the competition different and interesting. After the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competition, some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excellent works were turned into postcards and canvas bags.</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Students worked in teams to bring the best work. “I love drawing and my teammate is good at English,” said 13-year-old Zhang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Dingyu</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“It made things easier for both of us.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Also,when</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 had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problems,my</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teammate was always there to support and help me. I believe it is through teamwork that we can succeed.”</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6058535"/>
          </a:xfrm>
        </p:spPr>
        <p:txBody>
          <a:bodyPr/>
          <a:lstStyle/>
          <a:p>
            <a:pPr indent="609600" hangingPunct="0">
              <a:spcAft>
                <a:spcPts val="0"/>
              </a:spcAft>
              <a:tabLst>
                <a:tab pos="4050665" algn="l"/>
                <a:tab pos="7021195" algn="l"/>
                <a:tab pos="9631680" algn="l"/>
              </a:tabLst>
            </a:pPr>
            <a:r>
              <a:rPr lang="en-US" altLang="zh-CN" sz="23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While </a:t>
            </a:r>
            <a:r>
              <a:rPr lang="en-US" altLang="zh-CN" sz="235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painting, students</a:t>
            </a:r>
            <a:r>
              <a:rPr lang="en-US" altLang="zh-CN" sz="23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tried to use school maps and building layouts to help </a:t>
            </a:r>
            <a:r>
              <a:rPr lang="en-US" altLang="zh-CN" sz="235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them, but</a:t>
            </a:r>
            <a:r>
              <a:rPr lang="en-US" altLang="zh-CN" sz="23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some found they were not enough. “So we walked around our </a:t>
            </a:r>
            <a:r>
              <a:rPr lang="en-US" altLang="zh-CN" sz="235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school,looking</a:t>
            </a:r>
            <a:r>
              <a:rPr lang="en-US" altLang="zh-CN" sz="23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every corner carefully,” said 13-year-old Liu </a:t>
            </a:r>
            <a:r>
              <a:rPr lang="en-US" altLang="zh-CN" sz="235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Shumiao</a:t>
            </a:r>
            <a:r>
              <a:rPr lang="en-US" altLang="zh-CN" sz="23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35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Also, we</a:t>
            </a:r>
            <a:r>
              <a:rPr lang="en-US" altLang="zh-CN" sz="23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thought the old maps were so boring. That’s why we made an interesting 3D map to show our school </a:t>
            </a:r>
            <a:r>
              <a:rPr lang="en-US" altLang="zh-CN" sz="235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clearly, which</a:t>
            </a:r>
            <a:r>
              <a:rPr lang="en-US" altLang="zh-CN" sz="23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helped us create a better work for the competition.”</a:t>
            </a:r>
            <a:endParaRPr lang="zh-CN" altLang="zh-CN" sz="23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4050665" algn="l"/>
                <a:tab pos="7021195" algn="l"/>
                <a:tab pos="9631680" algn="l"/>
              </a:tabLst>
            </a:pPr>
            <a:r>
              <a:rPr lang="en-US" altLang="zh-CN" sz="23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Students knew their school better and got a feeling of belonging after this activity. Many teams drew the landmark building of the school carefully because they had many interesting lessons there. The competition also offers a chance for students to connect with others and improve themselves. “I made more friends through this competition,” said 12-year-old Su </a:t>
            </a:r>
            <a:r>
              <a:rPr lang="en-US" altLang="zh-CN" sz="235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Ziqing</a:t>
            </a:r>
            <a:r>
              <a:rPr lang="en-US" altLang="zh-CN" sz="23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“It wasn’t just about </a:t>
            </a:r>
            <a:r>
              <a:rPr lang="en-US" altLang="zh-CN" sz="235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English,but</a:t>
            </a:r>
            <a:r>
              <a:rPr lang="en-US" altLang="zh-CN" sz="23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also about art and geography. I learned a lot about each subject.”</a:t>
            </a:r>
            <a:endParaRPr lang="zh-CN" altLang="zh-CN" sz="23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66200"/>
            <a:ext cx="11485848" cy="1754326"/>
          </a:xfrm>
        </p:spPr>
        <p:txBody>
          <a:bodyPr/>
          <a:lstStyle/>
          <a:p>
            <a:pPr hangingPunct="0">
              <a:spcAft>
                <a:spcPts val="0"/>
              </a:spcAft>
              <a:tabLst>
                <a:tab pos="5654675" algn="l"/>
                <a:tab pos="7019925" algn="l"/>
                <a:tab pos="9631045"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makes the competition special</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54675" algn="l"/>
                <a:tab pos="7019925" algn="l"/>
                <a:tab pos="963104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Making great canvas bags.	B. Designing the school postcards.</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54675" algn="l"/>
                <a:tab pos="7019925" algn="l"/>
                <a:tab pos="963104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Creating a 3D school model.	D. Drawing maps of the school.</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文本框 2"/>
          <p:cNvSpPr txBox="1"/>
          <p:nvPr/>
        </p:nvSpPr>
        <p:spPr>
          <a:xfrm>
            <a:off x="862686" y="1580856"/>
            <a:ext cx="407484" cy="461665"/>
          </a:xfrm>
          <a:prstGeom prst="rect">
            <a:avLst/>
          </a:prstGeom>
          <a:noFill/>
        </p:spPr>
        <p:txBody>
          <a:bodyPr wrap="none" rtlCol="0">
            <a:spAutoFit/>
          </a:bodyPr>
          <a:lstStyle/>
          <a:p>
            <a:pPr algn="ctr"/>
            <a:r>
              <a:rPr lang="en-US" altLang="zh-CN" sz="2400" dirty="0" smtClean="0"/>
              <a:t>D</a:t>
            </a:r>
            <a:endParaRPr lang="zh-CN" altLang="en-US" sz="2400" b="1" kern="100" dirty="0">
              <a:solidFill>
                <a:srgbClr val="FF0000"/>
              </a:solidFill>
              <a:cs typeface="Times New Roman" panose="02020603050405020304" pitchFamily="18" charset="0"/>
            </a:endParaRPr>
          </a:p>
        </p:txBody>
      </p:sp>
      <p:sp>
        <p:nvSpPr>
          <p:cNvPr id="4" name="内容占位符 1"/>
          <p:cNvSpPr txBox="1"/>
          <p:nvPr/>
        </p:nvSpPr>
        <p:spPr bwMode="auto">
          <a:xfrm>
            <a:off x="360854" y="3134975"/>
            <a:ext cx="11485848" cy="2238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dist" eaLnBrk="1" hangingPunct="1">
              <a:spcAft>
                <a:spcPts val="0"/>
              </a:spcAft>
            </a:pPr>
            <a:r>
              <a:rPr lang="en-US" altLang="zh-CN" b="1" dirty="0"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细节理解题。根据第一段中的</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“In this </a:t>
            </a:r>
            <a:r>
              <a:rPr lang="en-US" altLang="zh-CN" b="1" dirty="0" err="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activity,they</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were asked to draw maps of the school and write about it in English</a:t>
            </a:r>
            <a:r>
              <a:rPr lang="en-US" altLang="zh-CN"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This made the competition different and interesting</a:t>
            </a:r>
            <a:r>
              <a:rPr lang="en-US" altLang="zh-CN"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可知，比赛的特殊之处在于要求学生绘制校园地图并用英语描述。故</a:t>
            </a:r>
            <a:endPar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1">
              <a:spcAft>
                <a:spcPts val="0"/>
              </a:spcAft>
            </a:pP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选</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1"/>
          <p:cNvSpPr txBox="1"/>
          <p:nvPr/>
        </p:nvSpPr>
        <p:spPr bwMode="auto">
          <a:xfrm>
            <a:off x="360854" y="3977004"/>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细节理解题。根据第二段张丁宇的话</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“It made things easier for both of us</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 I believe it is through teamwork that we can succeed</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可知，她通过与擅长英语的队友合作成功地完成了作品。故选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内容占位符 1"/>
          <p:cNvSpPr>
            <a:spLocks noGrp="1"/>
          </p:cNvSpPr>
          <p:nvPr>
            <p:ph idx="1"/>
          </p:nvPr>
        </p:nvSpPr>
        <p:spPr>
          <a:xfrm>
            <a:off x="360854" y="1216077"/>
            <a:ext cx="11485848" cy="2862322"/>
          </a:xfrm>
        </p:spPr>
        <p:txBody>
          <a:bodyPr/>
          <a:lstStyle/>
          <a:p>
            <a:pPr hangingPunct="0">
              <a:spcAft>
                <a:spcPts val="0"/>
              </a:spcAft>
              <a:tabLst>
                <a:tab pos="4050665" algn="l"/>
                <a:tab pos="7021195" algn="l"/>
                <a:tab pos="963168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How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did Zhang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Dingyu</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finish her work successfully</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By taking up drawing as a new hobby.</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By looking closely at the school.</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By pulling together with her teammate.</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 By getting support from teachers.</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文本框 2"/>
          <p:cNvSpPr txBox="1"/>
          <p:nvPr/>
        </p:nvSpPr>
        <p:spPr>
          <a:xfrm>
            <a:off x="862686" y="1330733"/>
            <a:ext cx="407484" cy="461665"/>
          </a:xfrm>
          <a:prstGeom prst="rect">
            <a:avLst/>
          </a:prstGeom>
          <a:noFill/>
        </p:spPr>
        <p:txBody>
          <a:bodyPr wrap="none" rtlCol="0">
            <a:spAutoFit/>
          </a:bodyPr>
          <a:lstStyle/>
          <a:p>
            <a:pPr algn="ctr"/>
            <a:r>
              <a:rPr lang="en-US" altLang="zh-CN" sz="2400" dirty="0"/>
              <a:t>C</a:t>
            </a:r>
            <a:endParaRPr lang="zh-CN" altLang="en-US" sz="2400" b="1" kern="100" dirty="0">
              <a:solidFill>
                <a:srgbClr val="FF0000"/>
              </a:solidFill>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1"/>
          <p:cNvSpPr txBox="1"/>
          <p:nvPr/>
        </p:nvSpPr>
        <p:spPr bwMode="auto">
          <a:xfrm>
            <a:off x="360854" y="3855055"/>
            <a:ext cx="11485848" cy="2238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pP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细节理解题。根据第三段刘淑妙的话</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we thought the old maps were so boring</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 That’s why we made an interesting 3D map</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 which helped us create a better work for the competition</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可知，刘淑妙制作</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3D</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地图是为了在比赛中呈现更好的作品。故选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内容占位符 1"/>
          <p:cNvSpPr>
            <a:spLocks noGrp="1"/>
          </p:cNvSpPr>
          <p:nvPr>
            <p:ph idx="1"/>
          </p:nvPr>
        </p:nvSpPr>
        <p:spPr>
          <a:xfrm>
            <a:off x="360854" y="1094128"/>
            <a:ext cx="11485848" cy="2862322"/>
          </a:xfrm>
        </p:spPr>
        <p:txBody>
          <a:bodyPr/>
          <a:lstStyle/>
          <a:p>
            <a:pPr hangingPunct="0">
              <a:spcAft>
                <a:spcPts val="0"/>
              </a:spcAft>
              <a:tabLst>
                <a:tab pos="4050665" algn="l"/>
                <a:tab pos="7021195" algn="l"/>
                <a:tab pos="963168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Why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did Liu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Shumiao</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make a new 3D map</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To improve the building layouts.</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To better support her in the competition.</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To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practise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painting and designing skills.</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 To change students’ ideas on the school.</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文本框 2"/>
          <p:cNvSpPr txBox="1"/>
          <p:nvPr/>
        </p:nvSpPr>
        <p:spPr>
          <a:xfrm>
            <a:off x="871503" y="1208784"/>
            <a:ext cx="389850" cy="461665"/>
          </a:xfrm>
          <a:prstGeom prst="rect">
            <a:avLst/>
          </a:prstGeom>
          <a:noFill/>
        </p:spPr>
        <p:txBody>
          <a:bodyPr wrap="none" rtlCol="0">
            <a:spAutoFit/>
          </a:bodyPr>
          <a:lstStyle/>
          <a:p>
            <a:pPr algn="ctr"/>
            <a:r>
              <a:rPr lang="en-US" altLang="zh-CN" sz="2400" dirty="0" smtClean="0"/>
              <a:t>B</a:t>
            </a:r>
            <a:endParaRPr lang="zh-CN" altLang="en-US" sz="2400" b="1" kern="100" dirty="0">
              <a:solidFill>
                <a:srgbClr val="FF0000"/>
              </a:solidFill>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1"/>
          <p:cNvSpPr txBox="1"/>
          <p:nvPr/>
        </p:nvSpPr>
        <p:spPr bwMode="auto">
          <a:xfrm>
            <a:off x="360854" y="4245711"/>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spcAft>
                <a:spcPts val="0"/>
              </a:spcAft>
            </a:pPr>
            <a:r>
              <a:rPr lang="en-US" altLang="zh-CN"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写作意图题。通读全文可知，本文通过多个学生的参赛经历，展示了这项结合英语、艺术和地理的校园活动如何促进学生成长。故选</a:t>
            </a:r>
            <a:r>
              <a:rPr lang="en-US" altLang="zh-CN" b="1" dirty="0">
                <a:solidFill>
                  <a:srgbClr val="FF0000"/>
                </a:solidFill>
                <a:latin typeface="Times New Roman" panose="02020603050405020304" pitchFamily="18" charset="0"/>
                <a:ea typeface="宋体" panose="02010600030101010101" pitchFamily="2" charset="-122"/>
              </a:rPr>
              <a:t>A</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内容占位符 1"/>
          <p:cNvSpPr>
            <a:spLocks noGrp="1"/>
          </p:cNvSpPr>
          <p:nvPr>
            <p:ph idx="1"/>
          </p:nvPr>
        </p:nvSpPr>
        <p:spPr>
          <a:xfrm>
            <a:off x="360854" y="1484784"/>
            <a:ext cx="11485848" cy="2795958"/>
          </a:xfrm>
        </p:spPr>
        <p:txBody>
          <a:bodyPr/>
          <a:lstStyle/>
          <a:p>
            <a:pPr hangingPunct="0">
              <a:spcAft>
                <a:spcPts val="0"/>
              </a:spcAft>
              <a:tabLst>
                <a:tab pos="5738495" algn="l"/>
                <a:tab pos="7019925" algn="l"/>
                <a:tab pos="9631045"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is the purpose of the text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To show a meaningful school activity.</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To give advice on how to draw a map.</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To encourage students to learn English.</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 To introduce some excellent students.</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1"/>
          <a:stretch>
            <a:fillRect/>
          </a:stretch>
        </p:blipFill>
        <p:spPr>
          <a:xfrm>
            <a:off x="1938855" y="1604208"/>
            <a:ext cx="4210968" cy="421550"/>
          </a:xfrm>
          <a:prstGeom prst="rect">
            <a:avLst/>
          </a:prstGeom>
        </p:spPr>
      </p:pic>
      <p:sp>
        <p:nvSpPr>
          <p:cNvPr id="4" name="文本框 3"/>
          <p:cNvSpPr txBox="1"/>
          <p:nvPr/>
        </p:nvSpPr>
        <p:spPr>
          <a:xfrm>
            <a:off x="862686" y="1599440"/>
            <a:ext cx="407484" cy="461665"/>
          </a:xfrm>
          <a:prstGeom prst="rect">
            <a:avLst/>
          </a:prstGeom>
          <a:noFill/>
        </p:spPr>
        <p:txBody>
          <a:bodyPr wrap="none" rtlCol="0">
            <a:spAutoFit/>
          </a:bodyPr>
          <a:lstStyle/>
          <a:p>
            <a:pPr algn="ctr"/>
            <a:r>
              <a:rPr lang="en-US" altLang="zh-CN" sz="2400" dirty="0" smtClean="0"/>
              <a:t>A</a:t>
            </a:r>
            <a:endParaRPr lang="zh-CN" altLang="en-US" sz="2400" b="1" kern="100" dirty="0">
              <a:solidFill>
                <a:srgbClr val="FF0000"/>
              </a:solidFill>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none" rtlCol="0">
        <a:spAutoFit/>
      </a:bodyPr>
      <a:lstStyle>
        <a:defPPr algn="ctr">
          <a:defRPr sz="2400" dirty="0"/>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3025</Words>
  <Application>WPS 演示</Application>
  <PresentationFormat>自定义</PresentationFormat>
  <Paragraphs>51</Paragraphs>
  <Slides>8</Slides>
  <Notes>0</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8</vt:i4>
      </vt:variant>
    </vt:vector>
  </HeadingPairs>
  <TitlesOfParts>
    <vt:vector size="18" baseType="lpstr">
      <vt:lpstr>Arial</vt:lpstr>
      <vt:lpstr>宋体</vt:lpstr>
      <vt:lpstr>Wingdings</vt:lpstr>
      <vt:lpstr>Times New Roman</vt:lpstr>
      <vt:lpstr>楷体</vt:lpstr>
      <vt:lpstr>微软雅黑</vt:lpstr>
      <vt:lpstr>黑体</vt:lpstr>
      <vt:lpstr>Arial Unicode MS</vt:lpstr>
      <vt:lpstr>Calibri</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單行道</cp:lastModifiedBy>
  <cp:revision>460</cp:revision>
  <dcterms:created xsi:type="dcterms:W3CDTF">2020-11-06T05:24:00Z</dcterms:created>
  <dcterms:modified xsi:type="dcterms:W3CDTF">2025-09-18T02:23:10Z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2052-12.1.0.22529</vt:lpwstr>
  </property>
  <property fmtid="{D5CDD505-2E9C-101B-9397-08002B2CF9AE}" pid="3" name="ICV">
    <vt:lpwstr>183F53B07990440590EEDC2FFA382F57_12</vt:lpwstr>
  </property>
</Properties>
</file>